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Playfair Display"/>
      <p:regular r:id="rId28"/>
      <p:bold r:id="rId29"/>
      <p:italic r:id="rId30"/>
      <p:boldItalic r:id="rId31"/>
    </p:embeddedFont>
    <p:embeddedFont>
      <p:font typeface="Average"/>
      <p:regular r:id="rId32"/>
    </p:embeddedFont>
    <p:embeddedFont>
      <p:font typeface="Fredericka the Great"/>
      <p:regular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FA083EE-BB46-4A5C-930D-C235736156F6}">
  <a:tblStyle styleId="{FFA083EE-BB46-4A5C-930D-C235736156F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FBF644D-CCCB-4A8C-A672-B282FC19AE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layfairDispl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boldItalic.fntdata"/><Relationship Id="rId30" Type="http://schemas.openxmlformats.org/officeDocument/2006/relationships/font" Target="fonts/PlayfairDisplay-italic.fntdata"/><Relationship Id="rId11" Type="http://schemas.openxmlformats.org/officeDocument/2006/relationships/slide" Target="slides/slide5.xml"/><Relationship Id="rId33" Type="http://schemas.openxmlformats.org/officeDocument/2006/relationships/font" Target="fonts/FrederickatheGreat-regular.fntdata"/><Relationship Id="rId10" Type="http://schemas.openxmlformats.org/officeDocument/2006/relationships/slide" Target="slides/slide4.xml"/><Relationship Id="rId32" Type="http://schemas.openxmlformats.org/officeDocument/2006/relationships/font" Target="fonts/Average-regular.fntdata"/><Relationship Id="rId13" Type="http://schemas.openxmlformats.org/officeDocument/2006/relationships/slide" Target="slides/slide7.xml"/><Relationship Id="rId35" Type="http://schemas.openxmlformats.org/officeDocument/2006/relationships/font" Target="fonts/Oswald-bold.fntdata"/><Relationship Id="rId12" Type="http://schemas.openxmlformats.org/officeDocument/2006/relationships/slide" Target="slides/slide6.xml"/><Relationship Id="rId34" Type="http://schemas.openxmlformats.org/officeDocument/2006/relationships/font" Target="fonts/Oswal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8cfda822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8cfda822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8cfda822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8cfda822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8cfda822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8cfda822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8cfda8223_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8cfda8223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8cfda8223_2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8cfda8223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8cfda822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8cfda822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b4eed667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b4eed66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8cfda8223_2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8cfda8223_2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b4eed66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b4eed66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8cfda822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8cfda822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8cfda82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8cfda82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b4eed66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b4eed66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8cfda8223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8cfda8223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8cfda82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8cfda82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8cfda822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8cfda82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8cfda822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8cfda822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cfda8223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cfda822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cfda822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8cfda822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8cfda822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8cfda822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8cfda82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8cfda82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rgbClr val="A4C2F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lcoholcontrols.com/noname.html?gclid=EAIaIQobChMIh7zhrL215AIVFY_ICh2LvA2lEAAYASAAEgLGR_D_Bw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2132000" y="1155925"/>
            <a:ext cx="1245000" cy="1248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3264525" y="1431175"/>
            <a:ext cx="3594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LL</a:t>
            </a:r>
            <a:r>
              <a:rPr lang="en" sz="7200">
                <a:solidFill>
                  <a:srgbClr val="4E86E8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DET</a:t>
            </a:r>
            <a:endParaRPr sz="7200">
              <a:solidFill>
                <a:srgbClr val="4E86E8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403850" y="3195325"/>
            <a:ext cx="633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Automated Liquid Level Detection</a:t>
            </a:r>
            <a:endParaRPr b="1" sz="3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297275" y="873625"/>
            <a:ext cx="10167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endParaRPr b="1" sz="9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Engineering Standards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55" name="Google Shape;155;p22"/>
          <p:cNvGraphicFramePr/>
          <p:nvPr/>
        </p:nvGraphicFramePr>
        <p:xfrm>
          <a:off x="762800" y="137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{FFA083EE-BB46-4A5C-930D-C235736156F6}</a:tableStyleId>
              </a:tblPr>
              <a:tblGrid>
                <a:gridCol w="1139575"/>
                <a:gridCol w="1499875"/>
                <a:gridCol w="5270500"/>
              </a:tblGrid>
              <a:tr h="9951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Specific Standard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Standard Document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Specification/Application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9951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IP52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IP Rating Chart (IEC 60529)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Protects from water spray less than 15 degrees from vertical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10407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IEEE 802.11N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WiFi Basic  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Specification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Used for sending and receiving data from the host device and a smartphone, compatible with the Raspberry Pi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Subsystem Tests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34425" y="1161300"/>
            <a:ext cx="1891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Wireless Testing</a:t>
            </a:r>
            <a:endParaRPr sz="1800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511750" y="2324688"/>
            <a:ext cx="2352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Interference Testing</a:t>
            </a:r>
            <a:endParaRPr sz="1800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955451" y="1705575"/>
            <a:ext cx="2017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Accuracy Testing</a:t>
            </a:r>
            <a:endParaRPr sz="1800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322025" y="2946575"/>
            <a:ext cx="25731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Temperature Testing</a:t>
            </a:r>
            <a:endParaRPr sz="1800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6940800" y="3641950"/>
            <a:ext cx="1891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Battery Testing</a:t>
            </a:r>
            <a:endParaRPr sz="1800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6" name="Google Shape;166;p23"/>
          <p:cNvSpPr/>
          <p:nvPr/>
        </p:nvSpPr>
        <p:spPr>
          <a:xfrm rot="5400000">
            <a:off x="1129075" y="1701050"/>
            <a:ext cx="502200" cy="428700"/>
          </a:xfrm>
          <a:prstGeom prst="bentUpArrow">
            <a:avLst>
              <a:gd fmla="val 32761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 rot="5400000">
            <a:off x="2713250" y="2260675"/>
            <a:ext cx="502200" cy="428700"/>
          </a:xfrm>
          <a:prstGeom prst="bentUpArrow">
            <a:avLst>
              <a:gd fmla="val 31933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 rot="5400000">
            <a:off x="4436650" y="2879825"/>
            <a:ext cx="502200" cy="428700"/>
          </a:xfrm>
          <a:prstGeom prst="bentUpArrow">
            <a:avLst>
              <a:gd fmla="val 32143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 rot="5400000">
            <a:off x="6357475" y="3535900"/>
            <a:ext cx="502200" cy="428700"/>
          </a:xfrm>
          <a:prstGeom prst="bentUpArrow">
            <a:avLst>
              <a:gd fmla="val 32003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414788" y="49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Wireless Testing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75" name="Google Shape;175;p24"/>
          <p:cNvGraphicFramePr/>
          <p:nvPr/>
        </p:nvGraphicFramePr>
        <p:xfrm>
          <a:off x="921550" y="1615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{DFBF644D-CCCB-4A8C-A672-B282FC19AE6D}</a:tableStyleId>
              </a:tblPr>
              <a:tblGrid>
                <a:gridCol w="2433625"/>
                <a:gridCol w="2007950"/>
                <a:gridCol w="2859300"/>
              </a:tblGrid>
              <a:tr h="38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Distance (meter)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Signal Strength (dBm)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Physical Structure Interference (Y or N)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 meters</a:t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 meters</a:t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 meters</a:t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12 meters</a:t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76" name="Google Shape;176;p24"/>
          <p:cNvSpPr txBox="1"/>
          <p:nvPr/>
        </p:nvSpPr>
        <p:spPr>
          <a:xfrm>
            <a:off x="5795727" y="3527725"/>
            <a:ext cx="2426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Playfair Display"/>
                <a:ea typeface="Playfair Display"/>
                <a:cs typeface="Playfair Display"/>
                <a:sym typeface="Playfair Display"/>
              </a:rPr>
              <a:t>Table 4.3.1 - Transmission tests</a:t>
            </a:r>
            <a:endParaRPr b="1" sz="1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263" y="119141"/>
            <a:ext cx="1329017" cy="132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2838900" y="428163"/>
            <a:ext cx="34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Accuracy </a:t>
            </a: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Testing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83" name="Google Shape;183;p25"/>
          <p:cNvGraphicFramePr/>
          <p:nvPr/>
        </p:nvGraphicFramePr>
        <p:xfrm>
          <a:off x="4719238" y="158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{DFBF644D-CCCB-4A8C-A672-B282FC19AE6D}</a:tableStyleId>
              </a:tblPr>
              <a:tblGrid>
                <a:gridCol w="1905100"/>
                <a:gridCol w="1774425"/>
              </a:tblGrid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Actual Value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Recorded Value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0%</a:t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33%</a:t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66%</a:t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100%</a:t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33% Non-Mayhew keg</a:t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650" y="185589"/>
            <a:ext cx="1309275" cy="10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6157175" y="4142250"/>
            <a:ext cx="22416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4.2.1 - Accuracy test</a:t>
            </a:r>
            <a:r>
              <a:rPr b="1" lang="en" sz="1100"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25" y="1582500"/>
            <a:ext cx="3413000" cy="25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Interference Testing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92" name="Google Shape;192;p26"/>
          <p:cNvGraphicFramePr/>
          <p:nvPr/>
        </p:nvGraphicFramePr>
        <p:xfrm>
          <a:off x="1234450" y="13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{DFBF644D-CCCB-4A8C-A672-B282FC19AE6D}</a:tableStyleId>
              </a:tblPr>
              <a:tblGrid>
                <a:gridCol w="1668775"/>
                <a:gridCol w="1668775"/>
                <a:gridCol w="1668775"/>
                <a:gridCol w="1668775"/>
              </a:tblGrid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Volume in dB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Result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Result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 Error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 dB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 dB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 dB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 dB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193" name="Google Shape;193;p26"/>
          <p:cNvSpPr txBox="1"/>
          <p:nvPr/>
        </p:nvSpPr>
        <p:spPr>
          <a:xfrm>
            <a:off x="5488550" y="3715600"/>
            <a:ext cx="2421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4.5.1 - Interference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Temperature</a:t>
            </a:r>
            <a:r>
              <a:rPr b="1" lang="en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Tests</a:t>
            </a:r>
            <a:endParaRPr b="1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99" name="Google Shape;199;p27"/>
          <p:cNvGraphicFramePr/>
          <p:nvPr/>
        </p:nvGraphicFramePr>
        <p:xfrm>
          <a:off x="1235250" y="138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{DFBF644D-CCCB-4A8C-A672-B282FC19AE6D}</a:tableStyleId>
              </a:tblPr>
              <a:tblGrid>
                <a:gridCol w="1668375"/>
                <a:gridCol w="1668375"/>
                <a:gridCol w="1668375"/>
                <a:gridCol w="1668375"/>
              </a:tblGrid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Temperature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Result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Result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 Error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32°C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20°C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10°C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0°C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200" name="Google Shape;200;p27"/>
          <p:cNvSpPr txBox="1"/>
          <p:nvPr/>
        </p:nvSpPr>
        <p:spPr>
          <a:xfrm>
            <a:off x="5431650" y="3711300"/>
            <a:ext cx="2477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4.1.1 - Temperature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Battery</a:t>
            </a:r>
            <a:r>
              <a:rPr b="1" lang="en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Tests</a:t>
            </a:r>
            <a:endParaRPr b="1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06" name="Google Shape;206;p28"/>
          <p:cNvGraphicFramePr/>
          <p:nvPr/>
        </p:nvGraphicFramePr>
        <p:xfrm>
          <a:off x="1338975" y="1436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{DFBF644D-CCCB-4A8C-A672-B282FC19AE6D}</a:tableStyleId>
              </a:tblPr>
              <a:tblGrid>
                <a:gridCol w="2018200"/>
                <a:gridCol w="2018200"/>
                <a:gridCol w="2018200"/>
              </a:tblGrid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Temperature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 Hour Lifetime Y/N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 left (%)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32°C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20°C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10°C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0°C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07" name="Google Shape;207;p28"/>
          <p:cNvSpPr txBox="1"/>
          <p:nvPr/>
        </p:nvSpPr>
        <p:spPr>
          <a:xfrm>
            <a:off x="5157675" y="3762125"/>
            <a:ext cx="2235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4.4.2 - Battery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20675" y="3304950"/>
            <a:ext cx="1502650" cy="19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 Testing</a:t>
            </a:r>
            <a:endParaRPr b="1" sz="8000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</a:t>
            </a:r>
            <a:r>
              <a:rPr b="1" lang="en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Tests</a:t>
            </a:r>
            <a:endParaRPr b="1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19" name="Google Shape;219;p30"/>
          <p:cNvGraphicFramePr/>
          <p:nvPr/>
        </p:nvGraphicFramePr>
        <p:xfrm>
          <a:off x="4366275" y="144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{DFBF644D-CCCB-4A8C-A672-B282FC19AE6D}</a:tableStyleId>
              </a:tblPr>
              <a:tblGrid>
                <a:gridCol w="1513650"/>
                <a:gridCol w="1513650"/>
              </a:tblGrid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Solenoid Activated by Raspberry Pi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Y/N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Resonance Captured by Sensors With &lt;5% Error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Y/N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Transmission to Server Successful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Y/N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Transmission to App Successful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Y/N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20" name="Google Shape;220;p30"/>
          <p:cNvSpPr txBox="1"/>
          <p:nvPr/>
        </p:nvSpPr>
        <p:spPr>
          <a:xfrm>
            <a:off x="5157675" y="3762125"/>
            <a:ext cx="2235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4.4.3 - System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325" y="1316175"/>
            <a:ext cx="2362349" cy="314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20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Progress and Timeline</a:t>
            </a:r>
            <a:endParaRPr b="1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671525" y="4436800"/>
            <a:ext cx="179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Research</a:t>
            </a:r>
            <a:endParaRPr b="1" sz="1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641675" y="1228900"/>
            <a:ext cx="1854900" cy="669000"/>
          </a:xfrm>
          <a:prstGeom prst="homePlat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August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2115550" y="1228900"/>
            <a:ext cx="1898400" cy="6690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September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3659150" y="1228900"/>
            <a:ext cx="1795200" cy="669000"/>
          </a:xfrm>
          <a:prstGeom prst="chevron">
            <a:avLst>
              <a:gd fmla="val 5000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October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5114975" y="1228900"/>
            <a:ext cx="1795200" cy="669000"/>
          </a:xfrm>
          <a:prstGeom prst="chevron">
            <a:avLst>
              <a:gd fmla="val 50000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November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6550725" y="1228900"/>
            <a:ext cx="1795200" cy="669000"/>
          </a:xfrm>
          <a:prstGeom prst="chevron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December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1448825" y="1897900"/>
            <a:ext cx="240600" cy="253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2944450" y="1897900"/>
            <a:ext cx="240600" cy="2058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4444175" y="1897900"/>
            <a:ext cx="240600" cy="131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5792975" y="1897900"/>
            <a:ext cx="240600" cy="8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7222000" y="1897900"/>
            <a:ext cx="240600" cy="338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2082100" y="3956050"/>
            <a:ext cx="196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 Overview</a:t>
            </a:r>
            <a:endParaRPr b="1" sz="1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3549800" y="3287050"/>
            <a:ext cx="2013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ubsystem Design Parts Order</a:t>
            </a:r>
            <a:endParaRPr b="1" sz="1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4906325" y="2736000"/>
            <a:ext cx="20139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 Integration Testing</a:t>
            </a:r>
            <a:endParaRPr b="1" sz="1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6557050" y="2281850"/>
            <a:ext cx="15705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 Demo</a:t>
            </a:r>
            <a:endParaRPr b="1" sz="1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149750" y="45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</a:t>
            </a:r>
            <a:r>
              <a:rPr b="1" lang="en" sz="3600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</a:t>
            </a:r>
            <a:r>
              <a:rPr b="1" lang="en" sz="3600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 Members</a:t>
            </a:r>
            <a:endParaRPr b="1" sz="3600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849" y="2775949"/>
            <a:ext cx="1734850" cy="17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374" y="1785250"/>
            <a:ext cx="1823350" cy="18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25" y="2802750"/>
            <a:ext cx="1734850" cy="17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5600" y="457000"/>
            <a:ext cx="1823350" cy="1814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25" y="496675"/>
            <a:ext cx="1734850" cy="17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820450" y="2340750"/>
            <a:ext cx="1734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Jesse Tutor - CPE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303575" y="2340750"/>
            <a:ext cx="18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Zach Fauver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- CPE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78100" y="4532175"/>
            <a:ext cx="2162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Khara Robinson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- CPE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786047" y="3696675"/>
            <a:ext cx="1248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JR Ladd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- EE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065225" y="4532175"/>
            <a:ext cx="2211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Andrew Bullington 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- EE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1429050" y="1245050"/>
            <a:ext cx="62859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>
                <a:solidFill>
                  <a:srgbClr val="4A86E8"/>
                </a:solidFill>
              </a:rPr>
              <a:t>Questions?</a:t>
            </a:r>
            <a:endParaRPr sz="11000">
              <a:solidFill>
                <a:srgbClr val="4A86E8"/>
              </a:solidFill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2612800" y="3427800"/>
            <a:ext cx="1131000" cy="11340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2"/>
          <p:cNvSpPr txBox="1"/>
          <p:nvPr>
            <p:ph idx="4294967295" type="ctrTitle"/>
          </p:nvPr>
        </p:nvSpPr>
        <p:spPr>
          <a:xfrm>
            <a:off x="3743796" y="3645600"/>
            <a:ext cx="2380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LL</a:t>
            </a:r>
            <a:r>
              <a:rPr lang="en" sz="4800">
                <a:solidFill>
                  <a:srgbClr val="4E86E8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DET</a:t>
            </a:r>
            <a:endParaRPr sz="4800">
              <a:solidFill>
                <a:srgbClr val="4E86E8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2775250" y="3427800"/>
            <a:ext cx="80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endParaRPr b="1" sz="8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References</a:t>
            </a:r>
            <a:endParaRPr b="1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932500" y="1099375"/>
            <a:ext cx="7273500" cy="3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[1] "Ursa Minor Brewing brings more beer, pizza to Lincoln Park | Duluth News Tribune." duluthnewstribune.com. https://www.duluthnewstribune.com/business/4513545-ursa-minor-brewing-brings-more-beer-pizza-lincoln-park (accessed Oct. 22, 2019).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[2] "On the Virtue of a Bent Finger: A Challenge for the Days of Awe | ReformJudiasm.org." reformjudiasm.org. https://reformjudaism.org/blog/2017/09/14/virtue-bent-finger-challenge-days-awe (accessed Oct. 22, 2019).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[3] “Keg Scale.” alcoholcontrols.com. </a:t>
            </a:r>
            <a:r>
              <a:rPr lang="en" sz="12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https://alcoholcontrols.com/noname.html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(accessed Sept. 3, 2019).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Introduction: Faculty Advisor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830300" y="1260575"/>
            <a:ext cx="40020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Assistant professor at Mississippi State University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898400" y="4126100"/>
            <a:ext cx="333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Dr. Jean Mohammadi-Aragh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25" y="1170125"/>
            <a:ext cx="2812503" cy="28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918775" y="2283125"/>
            <a:ext cx="40020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Ph.D., Engineering Education, Virginia Tech, 2013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4987625" y="3346400"/>
            <a:ext cx="4002000" cy="1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Undergraduate Engineering Education, Educational Data Mining, Scientific Visualization, Digital Image Processing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4987625" y="2093125"/>
            <a:ext cx="3864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4987625" y="3252825"/>
            <a:ext cx="3864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Outline</a:t>
            </a:r>
            <a:endParaRPr b="1" sz="3600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741700" y="2221650"/>
            <a:ext cx="14154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&amp; Solution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2956076" y="2364450"/>
            <a:ext cx="15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Constraints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5108475" y="2364450"/>
            <a:ext cx="14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Evaluation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7151375" y="2364450"/>
            <a:ext cx="14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Timeline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>
            <a:off x="221700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443130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649905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Statement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1767300" y="1318325"/>
            <a:ext cx="56094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Lack of convenient way to measure the liquid in a metal container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50" y="2033050"/>
            <a:ext cx="2612350" cy="17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450" y="1985437"/>
            <a:ext cx="2792525" cy="18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300" y="3216850"/>
            <a:ext cx="3481524" cy="19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3007100" y="3477300"/>
            <a:ext cx="3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220450" y="4660350"/>
            <a:ext cx="3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8720425" y="3477300"/>
            <a:ext cx="3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Solution Overview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50" y="1523275"/>
            <a:ext cx="7618100" cy="27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Constraints</a:t>
            </a:r>
            <a:endParaRPr b="1">
              <a:solidFill>
                <a:srgbClr val="4E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2646950" y="2285400"/>
            <a:ext cx="16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Practical</a:t>
            </a:r>
            <a:endParaRPr b="1" sz="2400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26" name="Google Shape;126;p19"/>
          <p:cNvCxnSpPr/>
          <p:nvPr/>
        </p:nvCxnSpPr>
        <p:spPr>
          <a:xfrm>
            <a:off x="417255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5193300" y="2285400"/>
            <a:ext cx="17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Technical</a:t>
            </a:r>
            <a:endParaRPr b="1" sz="2400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Practical </a:t>
            </a: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Constraints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00" y="1885000"/>
            <a:ext cx="1350125" cy="13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112" y="24574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500" y="3196575"/>
            <a:ext cx="1456725" cy="1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666063" y="1123763"/>
            <a:ext cx="18312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ECONOMIC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Cost less than $200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347875" y="1726025"/>
            <a:ext cx="20016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SOCIAL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Application use for liquid-level tracking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200100" y="2351450"/>
            <a:ext cx="20850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SUSTAINABILITY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Hands-free operation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Technical Constraints</a:t>
            </a:r>
            <a:endParaRPr b="1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200" y="3204800"/>
            <a:ext cx="1686100" cy="1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788" y="2515788"/>
            <a:ext cx="1381676" cy="138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925" y="1956375"/>
            <a:ext cx="1429175" cy="11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671413" y="1242887"/>
            <a:ext cx="19542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ACCURACY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±5% of actual amount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3572038" y="1769838"/>
            <a:ext cx="18312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BATTERY LIFE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16 hours continuous time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8350" y="2370750"/>
            <a:ext cx="18738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WIRELESS TRANSMISSION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9 meters range connection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